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12" r:id="rId3"/>
    <p:sldId id="315" r:id="rId4"/>
    <p:sldId id="316" r:id="rId5"/>
    <p:sldId id="319" r:id="rId6"/>
    <p:sldId id="320" r:id="rId7"/>
    <p:sldId id="322" r:id="rId8"/>
    <p:sldId id="307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20" userDrawn="1">
          <p15:clr>
            <a:srgbClr val="A4A3A4"/>
          </p15:clr>
        </p15:guide>
        <p15:guide id="2" pos="57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645" autoAdjust="0"/>
    <p:restoredTop sz="94660"/>
  </p:normalViewPr>
  <p:slideViewPr>
    <p:cSldViewPr>
      <p:cViewPr varScale="1">
        <p:scale>
          <a:sx n="102" d="100"/>
          <a:sy n="102" d="100"/>
        </p:scale>
        <p:origin x="2280" y="78"/>
      </p:cViewPr>
      <p:guideLst>
        <p:guide orient="horz" pos="4320"/>
        <p:guide pos="57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548681"/>
            <a:ext cx="7774632" cy="1584175"/>
          </a:xfrm>
        </p:spPr>
        <p:txBody>
          <a:bodyPr>
            <a:normAutofit fontScale="90000"/>
          </a:bodyPr>
          <a:lstStyle/>
          <a:p>
            <a:r>
              <a:rPr lang="ru-RU" b="1" smtClean="0">
                <a:solidFill>
                  <a:schemeClr val="accent1"/>
                </a:solidFill>
              </a:rPr>
              <a:t>Лекция 8. </a:t>
            </a:r>
            <a:r>
              <a:rPr lang="en-US" b="1" smtClean="0">
                <a:solidFill>
                  <a:schemeClr val="accent1"/>
                </a:solidFill>
              </a:rPr>
              <a:t>Память</a:t>
            </a:r>
            <a:r>
              <a:rPr lang="en-US" b="1" dirty="0" smtClean="0">
                <a:solidFill>
                  <a:schemeClr val="accent1"/>
                </a:solidFill>
              </a:rPr>
              <a:t> </a:t>
            </a:r>
            <a:r>
              <a:rPr lang="en-US" b="1" dirty="0" err="1">
                <a:solidFill>
                  <a:schemeClr val="accent1"/>
                </a:solidFill>
              </a:rPr>
              <a:t>как</a:t>
            </a:r>
            <a:r>
              <a:rPr lang="en-US" b="1" dirty="0">
                <a:solidFill>
                  <a:schemeClr val="accent1"/>
                </a:solidFill>
              </a:rPr>
              <a:t> </a:t>
            </a:r>
            <a:r>
              <a:rPr lang="en-US" b="1" dirty="0" err="1">
                <a:solidFill>
                  <a:schemeClr val="accent1"/>
                </a:solidFill>
              </a:rPr>
              <a:t>ядро</a:t>
            </a:r>
            <a:r>
              <a:rPr lang="en-US" b="1" dirty="0">
                <a:solidFill>
                  <a:schemeClr val="accent1"/>
                </a:solidFill>
              </a:rPr>
              <a:t> </a:t>
            </a:r>
            <a:r>
              <a:rPr lang="en-US" b="1" dirty="0" err="1">
                <a:solidFill>
                  <a:schemeClr val="accent1"/>
                </a:solidFill>
              </a:rPr>
              <a:t>структуры</a:t>
            </a:r>
            <a:r>
              <a:rPr lang="en-US" b="1" dirty="0">
                <a:solidFill>
                  <a:schemeClr val="accent1"/>
                </a:solidFill>
              </a:rPr>
              <a:t> </a:t>
            </a:r>
            <a:r>
              <a:rPr lang="en-US" b="1" dirty="0" err="1">
                <a:solidFill>
                  <a:schemeClr val="accent1"/>
                </a:solidFill>
              </a:rPr>
              <a:t>психических</a:t>
            </a:r>
            <a:r>
              <a:rPr lang="en-US" b="1" dirty="0">
                <a:solidFill>
                  <a:schemeClr val="accent1"/>
                </a:solidFill>
              </a:rPr>
              <a:t> </a:t>
            </a:r>
            <a:r>
              <a:rPr lang="en-US" b="1" dirty="0" err="1" smtClean="0">
                <a:solidFill>
                  <a:schemeClr val="accent1"/>
                </a:solidFill>
              </a:rPr>
              <a:t>процессов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endParaRPr lang="ru-RU" b="1" dirty="0">
              <a:solidFill>
                <a:schemeClr val="accent1"/>
              </a:solidFill>
            </a:endParaRPr>
          </a:p>
        </p:txBody>
      </p:sp>
      <p:pic>
        <p:nvPicPr>
          <p:cNvPr id="5" name="Picture 2" descr="C:\Users\moi\Desktop\imgpreview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2077244"/>
            <a:ext cx="4752528" cy="4448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51520" y="2274838"/>
            <a:ext cx="381642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/>
              <a:t>ВОПРОСЫ:</a:t>
            </a:r>
            <a:endParaRPr lang="ru-RU" sz="2800" b="1" dirty="0"/>
          </a:p>
          <a:p>
            <a:r>
              <a:rPr lang="ru-RU" sz="2800" b="1" dirty="0" smtClean="0"/>
              <a:t>1</a:t>
            </a:r>
            <a:r>
              <a:rPr lang="ru-RU" sz="2800" b="1" dirty="0"/>
              <a:t>. Понятие о памяти. </a:t>
            </a:r>
          </a:p>
          <a:p>
            <a:r>
              <a:rPr lang="ru-RU" sz="2800" b="1" dirty="0"/>
              <a:t>2. Характеристика основных процессов памяти.</a:t>
            </a:r>
          </a:p>
          <a:p>
            <a:r>
              <a:rPr lang="ru-RU" sz="2800" b="1" dirty="0"/>
              <a:t>3. </a:t>
            </a:r>
            <a:r>
              <a:rPr lang="ru-RU" sz="2800" b="1" dirty="0" smtClean="0"/>
              <a:t>Виды памяти.</a:t>
            </a:r>
          </a:p>
          <a:p>
            <a:r>
              <a:rPr lang="ru-RU" sz="2800" b="1" dirty="0" smtClean="0"/>
              <a:t>4.Типологические </a:t>
            </a:r>
            <a:r>
              <a:rPr lang="ru-RU" sz="2800" b="1" dirty="0"/>
              <a:t>особенности памяти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US" sz="2800" b="1" dirty="0"/>
          </a:p>
          <a:p>
            <a:r>
              <a:rPr lang="ru-RU" sz="2800" b="1" dirty="0"/>
              <a:t>5</a:t>
            </a:r>
            <a:r>
              <a:rPr lang="en-US" sz="2800" b="1" dirty="0" smtClean="0"/>
              <a:t>.</a:t>
            </a:r>
            <a:r>
              <a:rPr lang="ru-RU" sz="2800" b="1" dirty="0"/>
              <a:t>Индивидуальные особенности памяти</a:t>
            </a:r>
            <a:r>
              <a:rPr lang="ru-RU" sz="2800" b="1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39050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92088"/>
          </a:xfrm>
        </p:spPr>
        <p:txBody>
          <a:bodyPr/>
          <a:lstStyle/>
          <a:p>
            <a:r>
              <a:rPr lang="ru-RU" b="1" dirty="0" smtClean="0">
                <a:solidFill>
                  <a:srgbClr val="0070C0"/>
                </a:solidFill>
              </a:rPr>
              <a:t>Понятие о памяти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908721"/>
            <a:ext cx="8640960" cy="3096344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Память играет важнейшую роль в жизни человека. </a:t>
            </a:r>
          </a:p>
          <a:p>
            <a:r>
              <a:rPr lang="ru-RU" dirty="0" smtClean="0"/>
              <a:t>Впечатления, которые человек получает об окружающем мире, остав­ляют определенный след, сохраняются, закрепляются, а при необходимости и возможности - воспроизводятся.</a:t>
            </a:r>
            <a:r>
              <a:rPr lang="ru-RU" b="1" dirty="0" smtClean="0"/>
              <a:t> </a:t>
            </a:r>
          </a:p>
          <a:p>
            <a:r>
              <a:rPr lang="ru-RU" dirty="0" err="1" smtClean="0"/>
              <a:t>С.Л.Рубинштейн</a:t>
            </a:r>
            <a:r>
              <a:rPr lang="ru-RU" dirty="0" smtClean="0"/>
              <a:t> </a:t>
            </a:r>
            <a:r>
              <a:rPr lang="ru-RU" dirty="0"/>
              <a:t>указывал, что без памяти мы были бы существами мгновения. На­ше прошлое было бы мертво для будущего. Настоящее, по мере его проте­кания, безвозвратно исчезало бы в прошлом." </a:t>
            </a:r>
          </a:p>
          <a:p>
            <a:pPr marL="0" indent="0">
              <a:buNone/>
            </a:pPr>
            <a:r>
              <a:rPr lang="ru-RU" dirty="0"/>
              <a:t>	По словам </a:t>
            </a:r>
            <a:r>
              <a:rPr lang="ru-RU" dirty="0" err="1" smtClean="0"/>
              <a:t>И.М.Сеченова</a:t>
            </a:r>
            <a:r>
              <a:rPr lang="ru-RU" dirty="0"/>
              <a:t>, </a:t>
            </a:r>
            <a:r>
              <a:rPr lang="ru-RU" dirty="0" smtClean="0"/>
              <a:t>без </a:t>
            </a:r>
            <a:r>
              <a:rPr lang="ru-RU" dirty="0"/>
              <a:t>памяти человек постоянно находился бы в </a:t>
            </a:r>
            <a:r>
              <a:rPr lang="ru-RU" dirty="0" smtClean="0"/>
              <a:t>положении </a:t>
            </a:r>
            <a:r>
              <a:rPr lang="ru-RU" dirty="0"/>
              <a:t>новорожденного. </a:t>
            </a:r>
          </a:p>
          <a:p>
            <a:endParaRPr lang="ru-RU" dirty="0"/>
          </a:p>
          <a:p>
            <a:pPr marL="0" indent="0">
              <a:buNone/>
            </a:pPr>
            <a:r>
              <a:rPr lang="ru-RU" dirty="0" smtClean="0"/>
              <a:t> </a:t>
            </a:r>
          </a:p>
          <a:p>
            <a:endParaRPr lang="ru-RU" dirty="0"/>
          </a:p>
        </p:txBody>
      </p:sp>
      <p:pic>
        <p:nvPicPr>
          <p:cNvPr id="5" name="Picture 2" descr="C:\Users\moi\Desktop\imgpreview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6180" y="3284985"/>
            <a:ext cx="5084292" cy="3456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6652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C:\Users\moi\Desktop\image002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8640"/>
            <a:ext cx="8496944" cy="6408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7136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moi\Desktop\img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3" y="1412777"/>
            <a:ext cx="8136904" cy="5112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1657350" y="188641"/>
            <a:ext cx="5829300" cy="1224136"/>
          </a:xfrm>
        </p:spPr>
        <p:txBody>
          <a:bodyPr/>
          <a:lstStyle/>
          <a:p>
            <a:r>
              <a:rPr lang="ru-RU" b="1" dirty="0" smtClean="0">
                <a:solidFill>
                  <a:srgbClr val="7030A0"/>
                </a:solidFill>
              </a:rPr>
              <a:t>Таким образом</a:t>
            </a:r>
            <a:r>
              <a:rPr lang="ru-RU" dirty="0" smtClean="0"/>
              <a:t>,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87624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09982" y="476673"/>
            <a:ext cx="4410490" cy="4975202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Родоначальником научной психологии памяти считают немецкого ученого Г. </a:t>
            </a:r>
            <a:r>
              <a:rPr lang="ru-RU" dirty="0" err="1"/>
              <a:t>Эббингауза</a:t>
            </a:r>
            <a:r>
              <a:rPr lang="ru-RU" dirty="0"/>
              <a:t>, который экспериментально исследовал процессы памяти. </a:t>
            </a:r>
            <a:endParaRPr lang="ru-RU" dirty="0" smtClean="0"/>
          </a:p>
          <a:p>
            <a:r>
              <a:rPr lang="ru-RU" dirty="0" smtClean="0"/>
              <a:t>Основными </a:t>
            </a:r>
            <a:r>
              <a:rPr lang="ru-RU" dirty="0"/>
              <a:t>процессами памяти являются запоминание, сохранение, воспроизведение и забывание.</a:t>
            </a:r>
          </a:p>
        </p:txBody>
      </p:sp>
      <p:pic>
        <p:nvPicPr>
          <p:cNvPr id="2050" name="Picture 2" descr="C:\Users\moi\Desktop\image0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76672"/>
            <a:ext cx="4410490" cy="5832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73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635670"/>
          </a:xfrm>
        </p:spPr>
        <p:txBody>
          <a:bodyPr>
            <a:normAutofit fontScale="90000"/>
          </a:bodyPr>
          <a:lstStyle/>
          <a:p>
            <a:r>
              <a:rPr lang="ru-RU" b="1" cap="small" dirty="0"/>
              <a:t>Запоминание</a:t>
            </a:r>
            <a:br>
              <a:rPr lang="ru-RU" b="1" cap="small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781537" y="273050"/>
            <a:ext cx="5111750" cy="5853113"/>
          </a:xfrm>
        </p:spPr>
        <p:txBody>
          <a:bodyPr>
            <a:normAutofit fontScale="77500" lnSpcReduction="20000"/>
          </a:bodyPr>
          <a:lstStyle/>
          <a:p>
            <a:r>
              <a:rPr lang="ru-RU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Запоминание</a:t>
            </a:r>
            <a:r>
              <a:rPr lang="ru-RU" dirty="0"/>
              <a:t> – это процесс запечатления и </a:t>
            </a:r>
            <a:r>
              <a:rPr lang="ru-RU" i="1" dirty="0"/>
              <a:t>закрепления</a:t>
            </a:r>
            <a:r>
              <a:rPr lang="ru-RU" dirty="0"/>
              <a:t> в сознании образов, </a:t>
            </a:r>
            <a:r>
              <a:rPr lang="ru-RU" dirty="0" smtClean="0"/>
              <a:t>возникающих </a:t>
            </a:r>
            <a:r>
              <a:rPr lang="ru-RU" dirty="0"/>
              <a:t>под влиянием различных </a:t>
            </a:r>
            <a:r>
              <a:rPr lang="ru-RU" b="1" i="1" dirty="0"/>
              <a:t>предметов и явлений действительности в ходе процессов ощущения и восприятия. </a:t>
            </a:r>
            <a:endParaRPr lang="ru-RU" b="1" i="1" dirty="0" smtClean="0"/>
          </a:p>
          <a:p>
            <a:r>
              <a:rPr lang="ru-RU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Запоминание </a:t>
            </a:r>
            <a:r>
              <a:rPr lang="ru-RU" dirty="0" smtClean="0"/>
              <a:t>- это </a:t>
            </a:r>
            <a:r>
              <a:rPr lang="ru-RU" dirty="0"/>
              <a:t>процесс памяти, в результате которого происходит</a:t>
            </a:r>
            <a:r>
              <a:rPr lang="ru-RU" i="1" dirty="0"/>
              <a:t> закрепление нового путем связывания его с приобретенным ранее.</a:t>
            </a:r>
            <a:r>
              <a:rPr lang="ru-RU" i="1" u="sng" dirty="0"/>
              <a:t> </a:t>
            </a:r>
            <a:endParaRPr lang="ru-RU" i="1" u="sng" dirty="0" smtClean="0"/>
          </a:p>
          <a:p>
            <a:r>
              <a:rPr lang="ru-RU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Запоминание </a:t>
            </a:r>
            <a:r>
              <a:rPr lang="ru-RU" dirty="0" smtClean="0"/>
              <a:t>основывается на </a:t>
            </a:r>
            <a:r>
              <a:rPr lang="ru-RU" dirty="0"/>
              <a:t>установлении связей или ассоциаций</a:t>
            </a:r>
            <a:r>
              <a:rPr lang="ru-RU" i="1" u="sng" dirty="0"/>
              <a:t> </a:t>
            </a:r>
            <a:r>
              <a:rPr lang="ru-RU" i="1" dirty="0"/>
              <a:t>между отдельными составляющими запечатлеваемой информации.</a:t>
            </a:r>
            <a:endParaRPr lang="ru-RU" i="1" dirty="0" smtClean="0"/>
          </a:p>
          <a:p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5" name="Picture 3" descr="C:\Users\moi\Desktop\kak-razvit-pamjat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92696"/>
            <a:ext cx="3674033" cy="5424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0628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88640"/>
            <a:ext cx="9036496" cy="6624736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endParaRPr lang="ru-RU" sz="3750" dirty="0"/>
          </a:p>
          <a:p>
            <a:r>
              <a:rPr lang="ru-RU" sz="3750" dirty="0" smtClean="0"/>
              <a:t>Выделяют следующие </a:t>
            </a:r>
            <a:r>
              <a:rPr lang="ru-RU" sz="375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виды запоминания: </a:t>
            </a:r>
            <a:endParaRPr lang="ru-RU" sz="3750" b="1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375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Двигательная </a:t>
            </a:r>
            <a:r>
              <a:rPr lang="ru-RU" sz="375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память </a:t>
            </a:r>
            <a:r>
              <a:rPr lang="ru-RU" sz="3750" dirty="0"/>
              <a:t>отвечает за формирование двигательных навыков </a:t>
            </a:r>
            <a:r>
              <a:rPr lang="ru-RU" sz="3750" dirty="0" smtClean="0"/>
              <a:t>во всех сферах </a:t>
            </a:r>
            <a:r>
              <a:rPr lang="ru-RU" sz="3750" dirty="0"/>
              <a:t>деятельности человека. </a:t>
            </a:r>
          </a:p>
          <a:p>
            <a:r>
              <a:rPr lang="ru-RU" sz="375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Двигательная память </a:t>
            </a:r>
            <a:r>
              <a:rPr lang="ru-RU" sz="3750" dirty="0"/>
              <a:t>– самый ранний вид памяти: первые двигательные реакции можно наблюдать уже на первом месяце жизни ребенка. </a:t>
            </a:r>
            <a:br>
              <a:rPr lang="ru-RU" sz="3750" dirty="0"/>
            </a:br>
            <a:r>
              <a:rPr lang="ru-RU" sz="42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Эмоциональная или аффективная память </a:t>
            </a:r>
            <a:r>
              <a:rPr lang="ru-RU" sz="4200" dirty="0" smtClean="0"/>
              <a:t>–достаточно </a:t>
            </a:r>
            <a:r>
              <a:rPr lang="ru-RU" sz="4200" dirty="0"/>
              <a:t>ранний вид памяти, ее начало относится к первому полугодию жизни ребенка. </a:t>
            </a:r>
          </a:p>
          <a:p>
            <a:r>
              <a:rPr lang="ru-RU" sz="4200" dirty="0"/>
              <a:t>Эта память осуществляет взаимодействие человека с окружающим миром на основе эмоций и </a:t>
            </a:r>
            <a:r>
              <a:rPr lang="ru-RU" sz="4200" dirty="0" smtClean="0"/>
              <a:t>чувств.</a:t>
            </a:r>
          </a:p>
          <a:p>
            <a:r>
              <a:rPr lang="ru-RU" sz="42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Образная память </a:t>
            </a:r>
            <a:r>
              <a:rPr lang="ru-RU" sz="4200" dirty="0"/>
              <a:t>выражается в запоминании и воспроизведении чувственных образов предметов и явлений. </a:t>
            </a:r>
          </a:p>
          <a:p>
            <a:r>
              <a:rPr lang="ru-RU" sz="4200" dirty="0"/>
              <a:t>Этот вид памяти появляется позже двигательной и эмоциональной – первые проявления образной памяти в виде свободных воспоминаний отмечаются на втором году жизни ребенка.</a:t>
            </a:r>
          </a:p>
          <a:p>
            <a:r>
              <a:rPr lang="ru-RU" sz="4200" dirty="0"/>
              <a:t>Типы образной памяти: зрительная, слуховая, осязательная, обонятельная, вкусовая. </a:t>
            </a:r>
          </a:p>
          <a:p>
            <a:r>
              <a:rPr lang="ru-RU" sz="42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Словесно-логическая память </a:t>
            </a:r>
            <a:r>
              <a:rPr lang="ru-RU" sz="4200" dirty="0"/>
              <a:t>– память, при которой запоминаются мысли, суждения, умозаключения. </a:t>
            </a:r>
          </a:p>
          <a:p>
            <a:r>
              <a:rPr lang="ru-RU" sz="4200" dirty="0"/>
              <a:t>Если двигательная, эмоциональная и образная память присущи и животным, то этот, более поздний филогенетически вид памяти, является отличительной особенностью человека. 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40810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i="1" dirty="0" smtClean="0"/>
              <a:t>Спасибо за внимание!</a:t>
            </a:r>
            <a:endParaRPr lang="ru-RU" b="1" dirty="0"/>
          </a:p>
        </p:txBody>
      </p:sp>
      <p:pic>
        <p:nvPicPr>
          <p:cNvPr id="5" name="Picture 4" descr="claphands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lum bright="12000"/>
          </a:blip>
          <a:stretch>
            <a:fillRect/>
          </a:stretch>
        </p:blipFill>
        <p:spPr>
          <a:xfrm>
            <a:off x="381000" y="1412776"/>
            <a:ext cx="8229600" cy="5184576"/>
          </a:xfr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4417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4040</TotalTime>
  <Words>241</Words>
  <Application>Microsoft Office PowerPoint</Application>
  <PresentationFormat>Экран (4:3)</PresentationFormat>
  <Paragraphs>32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1" baseType="lpstr">
      <vt:lpstr>Arial</vt:lpstr>
      <vt:lpstr>Calibri</vt:lpstr>
      <vt:lpstr>Тема Office</vt:lpstr>
      <vt:lpstr>Лекция 8. Память как ядро структуры психических процессов </vt:lpstr>
      <vt:lpstr>Понятие о памяти</vt:lpstr>
      <vt:lpstr>Презентация PowerPoint</vt:lpstr>
      <vt:lpstr>Таким образом,</vt:lpstr>
      <vt:lpstr>Презентация PowerPoint</vt:lpstr>
      <vt:lpstr>Запоминание </vt:lpstr>
      <vt:lpstr>Презентация PowerPoint</vt:lpstr>
      <vt:lpstr>Спасибо за внимание!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Психология памяти и внимания </dc:title>
  <dc:creator>moi</dc:creator>
  <cp:lastModifiedBy>Ольга Хабижановна</cp:lastModifiedBy>
  <cp:revision>78</cp:revision>
  <dcterms:created xsi:type="dcterms:W3CDTF">2017-09-02T17:11:28Z</dcterms:created>
  <dcterms:modified xsi:type="dcterms:W3CDTF">2021-01-17T16:02:20Z</dcterms:modified>
</cp:coreProperties>
</file>